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نمط ذو سمات 1 - تميي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نمط ذو سمات 1 - تميي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نمط ذو سمات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نمط متوسط 1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نمط متوسط 4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2" d="100"/>
          <a:sy n="82" d="100"/>
        </p:scale>
        <p:origin x="-1122" y="-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D4C58-2EEC-46E5-99D9-BACFAA6D6191}" type="datetimeFigureOut">
              <a:rPr lang="ar-SA" smtClean="0"/>
              <a:pPr/>
              <a:t>04/03/1435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4E4F0-6C31-48F1-A0D9-E767F4DCD56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3576" name="Picture 24" descr="http://buttonland.com/free_powerpoint_templates/modern_powerpoint_backgroun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1143000" y="1143000"/>
            <a:ext cx="9144000" cy="6858000"/>
          </a:xfrm>
          <a:prstGeom prst="rect">
            <a:avLst/>
          </a:prstGeom>
          <a:noFill/>
          <a:effectLst>
            <a:softEdge rad="317500"/>
          </a:effectLst>
        </p:spPr>
      </p:pic>
      <p:graphicFrame>
        <p:nvGraphicFramePr>
          <p:cNvPr id="25" name="جدول 24"/>
          <p:cNvGraphicFramePr>
            <a:graphicFrameLocks noGrp="1"/>
          </p:cNvGraphicFramePr>
          <p:nvPr/>
        </p:nvGraphicFramePr>
        <p:xfrm>
          <a:off x="649968" y="1331640"/>
          <a:ext cx="5569640" cy="5256583"/>
        </p:xfrm>
        <a:graphic>
          <a:graphicData uri="http://schemas.openxmlformats.org/drawingml/2006/table">
            <a:tbl>
              <a:tblPr rtl="1">
                <a:tableStyleId>{C4B1156A-380E-4F78-BDF5-A606A8083BF9}</a:tableStyleId>
              </a:tblPr>
              <a:tblGrid>
                <a:gridCol w="384435"/>
                <a:gridCol w="1735399"/>
                <a:gridCol w="1960603"/>
                <a:gridCol w="1489203"/>
              </a:tblGrid>
              <a:tr h="31568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م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الدورات التدريبية و ورش العمل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/>
                        <a:t>الأهداف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/>
                        <a:t>تاريخ التنفيذ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</a:tr>
              <a:tr h="6771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1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مهارات التفكير الإبداعي</a:t>
                      </a:r>
                      <a:endParaRPr lang="en-US" sz="12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err="1"/>
                        <a:t>د.</a:t>
                      </a:r>
                      <a:r>
                        <a:rPr lang="ar-SA" sz="1200" b="1" dirty="0"/>
                        <a:t> عزة ضاخي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تنمية التفكير الإبداعي و التعرف على العملية الإبداعية.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معوقات الإبداع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5-6 </a:t>
                      </a: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/4/ </a:t>
                      </a: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1435هـ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latin typeface="Calibri"/>
                          <a:ea typeface="Calibri"/>
                          <a:cs typeface="Arial"/>
                        </a:rPr>
                        <a:t>المدينة الجامعية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latin typeface="Calibri"/>
                          <a:ea typeface="Calibri"/>
                          <a:cs typeface="Arial"/>
                        </a:rPr>
                        <a:t>من:</a:t>
                      </a:r>
                      <a:r>
                        <a:rPr lang="ar-SA" sz="1200" b="1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1200" b="1" baseline="0" dirty="0" err="1" smtClean="0">
                          <a:latin typeface="Calibri"/>
                          <a:ea typeface="Calibri"/>
                          <a:cs typeface="Arial"/>
                        </a:rPr>
                        <a:t>10ص</a:t>
                      </a:r>
                      <a:r>
                        <a:rPr lang="ar-SA" sz="1200" b="1" baseline="0" dirty="0" smtClean="0">
                          <a:latin typeface="Calibri"/>
                          <a:ea typeface="Calibri"/>
                          <a:cs typeface="Arial"/>
                        </a:rPr>
                        <a:t>-</a:t>
                      </a:r>
                      <a:r>
                        <a:rPr lang="ar-SA" sz="1200" b="1" baseline="0" dirty="0" err="1" smtClean="0">
                          <a:latin typeface="Calibri"/>
                          <a:ea typeface="Calibri"/>
                          <a:cs typeface="Arial"/>
                        </a:rPr>
                        <a:t>12ض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</a:tr>
              <a:tr h="7759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2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بالهمة نحو القمة</a:t>
                      </a:r>
                      <a:endParaRPr lang="en-US" sz="12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د.حنان </a:t>
                      </a:r>
                      <a:r>
                        <a:rPr lang="ar-SA" sz="1200" b="1" dirty="0" err="1"/>
                        <a:t>يبرودي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أهمية علو الهمة في حياة الإنسان.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وسائل ترقية الهمة.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التعرف على مراتب الهمة.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1435/4/</a:t>
                      </a: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13هـ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1435/4/</a:t>
                      </a: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16هـ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الآداب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من</a:t>
                      </a:r>
                      <a:r>
                        <a:rPr lang="ar-SA" sz="1200" b="1" dirty="0" smtClean="0">
                          <a:latin typeface="+mn-lt"/>
                          <a:ea typeface="Calibri"/>
                          <a:cs typeface="+mn-cs"/>
                        </a:rPr>
                        <a:t>:</a:t>
                      </a:r>
                      <a:r>
                        <a:rPr lang="ar-SA" sz="1200" b="1" baseline="0" dirty="0" smtClean="0"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ar-SA" sz="1200" b="1" baseline="0" dirty="0" err="1" smtClean="0">
                          <a:latin typeface="+mn-lt"/>
                          <a:ea typeface="Calibri"/>
                          <a:cs typeface="+mn-cs"/>
                        </a:rPr>
                        <a:t>10ص</a:t>
                      </a:r>
                      <a:r>
                        <a:rPr lang="ar-SA" sz="1200" b="1" baseline="0" dirty="0" smtClean="0">
                          <a:latin typeface="+mn-lt"/>
                          <a:ea typeface="Calibri"/>
                          <a:cs typeface="+mn-cs"/>
                        </a:rPr>
                        <a:t>-</a:t>
                      </a:r>
                      <a:r>
                        <a:rPr lang="ar-SA" sz="1200" b="1" baseline="0" dirty="0" err="1" smtClean="0">
                          <a:latin typeface="+mn-lt"/>
                          <a:ea typeface="Calibri"/>
                          <a:cs typeface="+mn-cs"/>
                        </a:rPr>
                        <a:t>12ض</a:t>
                      </a:r>
                      <a:endParaRPr lang="en-US" sz="12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</a:tr>
              <a:tr h="6771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3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مهارات </a:t>
                      </a:r>
                      <a:r>
                        <a:rPr lang="ar-SA" sz="1200" b="1" dirty="0" smtClean="0"/>
                        <a:t>الاتصال </a:t>
                      </a:r>
                      <a:endParaRPr lang="en-US" sz="12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err="1"/>
                        <a:t>د.</a:t>
                      </a:r>
                      <a:r>
                        <a:rPr lang="ar-SA" sz="1200" b="1" dirty="0"/>
                        <a:t> زينب عبد الرازق 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أنواع </a:t>
                      </a:r>
                      <a:r>
                        <a:rPr lang="ar-SA" sz="1100" b="1" dirty="0" smtClean="0"/>
                        <a:t>الاتصال </a:t>
                      </a:r>
                      <a:r>
                        <a:rPr lang="ar-SA" sz="1100" b="1" dirty="0"/>
                        <a:t>و أهميته.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مفهوم </a:t>
                      </a:r>
                      <a:r>
                        <a:rPr lang="ar-SA" sz="1100" b="1" dirty="0" smtClean="0"/>
                        <a:t>الاتصال.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طرق و أساليب الحوار الناجح.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r>
                        <a:rPr lang="ar-SA" sz="12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1435/4/20هـ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smtClean="0">
                          <a:latin typeface="+mn-lt"/>
                          <a:ea typeface="Calibri"/>
                          <a:cs typeface="+mn-cs"/>
                        </a:rPr>
                        <a:t>المدينة الجامعية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smtClean="0">
                          <a:latin typeface="+mn-lt"/>
                          <a:ea typeface="Calibri"/>
                          <a:cs typeface="+mn-cs"/>
                        </a:rPr>
                        <a:t>من:</a:t>
                      </a:r>
                      <a:r>
                        <a:rPr lang="ar-SA" sz="1200" b="1" baseline="0" smtClean="0">
                          <a:latin typeface="+mn-lt"/>
                          <a:ea typeface="Calibri"/>
                          <a:cs typeface="+mn-cs"/>
                        </a:rPr>
                        <a:t> 9ص-12ض</a:t>
                      </a:r>
                      <a:endParaRPr lang="en-US" sz="1200" b="1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</a:tr>
              <a:tr h="10675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4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فيروسات الحياة</a:t>
                      </a:r>
                      <a:endParaRPr lang="en-US" sz="12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err="1"/>
                        <a:t>د.</a:t>
                      </a:r>
                      <a:r>
                        <a:rPr lang="ar-SA" sz="1200" b="1" dirty="0"/>
                        <a:t> هانم مصطفى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تعريف الطالبة بمفاهيم الشخصية.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توجيه الطالبات لمخاطر السلوكيات الانفعالية.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إرشاد الطالبات لمهارات التعامل مع الآخرين.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1435/4/</a:t>
                      </a: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26هـ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الآداب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من</a:t>
                      </a:r>
                      <a:r>
                        <a:rPr lang="ar-SA" sz="1200" b="1" dirty="0" smtClean="0">
                          <a:latin typeface="+mn-lt"/>
                          <a:ea typeface="Calibri"/>
                          <a:cs typeface="+mn-cs"/>
                        </a:rPr>
                        <a:t>:</a:t>
                      </a:r>
                      <a:r>
                        <a:rPr lang="ar-SA" sz="1200" b="1" baseline="0" dirty="0" smtClean="0"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ar-SA" sz="1200" b="1" baseline="0" dirty="0" err="1" smtClean="0">
                          <a:latin typeface="+mn-lt"/>
                          <a:ea typeface="Calibri"/>
                          <a:cs typeface="+mn-cs"/>
                        </a:rPr>
                        <a:t>10ص</a:t>
                      </a:r>
                      <a:r>
                        <a:rPr lang="ar-SA" sz="1200" b="1" baseline="0" dirty="0" smtClean="0">
                          <a:latin typeface="+mn-lt"/>
                          <a:ea typeface="Calibri"/>
                          <a:cs typeface="+mn-cs"/>
                        </a:rPr>
                        <a:t>-</a:t>
                      </a:r>
                      <a:r>
                        <a:rPr lang="ar-SA" sz="1200" b="1" baseline="0" dirty="0" err="1" smtClean="0">
                          <a:latin typeface="+mn-lt"/>
                          <a:ea typeface="Calibri"/>
                          <a:cs typeface="+mn-cs"/>
                        </a:rPr>
                        <a:t>12ض</a:t>
                      </a:r>
                      <a:endParaRPr lang="en-US" sz="1200" b="1" dirty="0" smtClean="0"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</a:tr>
              <a:tr h="8401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5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الاحتياجات النفسية</a:t>
                      </a:r>
                      <a:endParaRPr lang="en-US" sz="12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err="1"/>
                        <a:t>د.</a:t>
                      </a:r>
                      <a:r>
                        <a:rPr lang="ar-SA" sz="1200" b="1" dirty="0"/>
                        <a:t> نجوى إبراهيم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التعرف على الاحتياجات النفسية التي تساعد على تشكيل الشخصية المتوازنة.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أساسيات لتكوين الشخصية السوية.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/4/ </a:t>
                      </a: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1435هـ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latin typeface="+mn-lt"/>
                          <a:ea typeface="Calibri"/>
                          <a:cs typeface="+mn-cs"/>
                        </a:rPr>
                        <a:t>المدينة الجامعية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latin typeface="+mn-lt"/>
                          <a:ea typeface="Calibri"/>
                          <a:cs typeface="+mn-cs"/>
                        </a:rPr>
                        <a:t>من:</a:t>
                      </a:r>
                      <a:r>
                        <a:rPr lang="ar-SA" sz="1200" b="1" baseline="0" dirty="0" smtClean="0"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ar-SA" sz="1200" b="1" baseline="0" dirty="0" err="1" smtClean="0">
                          <a:latin typeface="+mn-lt"/>
                          <a:ea typeface="Calibri"/>
                          <a:cs typeface="+mn-cs"/>
                        </a:rPr>
                        <a:t>9ص</a:t>
                      </a:r>
                      <a:r>
                        <a:rPr lang="ar-SA" sz="1200" b="1" baseline="0" dirty="0" smtClean="0">
                          <a:latin typeface="+mn-lt"/>
                          <a:ea typeface="Calibri"/>
                          <a:cs typeface="+mn-cs"/>
                        </a:rPr>
                        <a:t>-</a:t>
                      </a:r>
                      <a:r>
                        <a:rPr lang="ar-SA" sz="1200" b="1" baseline="0" dirty="0" err="1" smtClean="0">
                          <a:latin typeface="+mn-lt"/>
                          <a:ea typeface="Calibri"/>
                          <a:cs typeface="+mn-cs"/>
                        </a:rPr>
                        <a:t>12ض</a:t>
                      </a:r>
                      <a:endParaRPr lang="en-US" sz="12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</a:tr>
              <a:tr h="9028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/>
                        <a:t>6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/>
                        <a:t>عادات المتميزين</a:t>
                      </a:r>
                      <a:endParaRPr lang="en-US" sz="12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err="1"/>
                        <a:t>د.</a:t>
                      </a:r>
                      <a:r>
                        <a:rPr lang="ar-SA" sz="1200" b="1" dirty="0"/>
                        <a:t> عزة </a:t>
                      </a:r>
                      <a:r>
                        <a:rPr lang="ar-SA" sz="1200" b="1" dirty="0" err="1"/>
                        <a:t>ضاحي</a:t>
                      </a: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تطوير وتنمية أساسيات التميز في الحياة الاجتماعية و الجامعية و الشخصية و المهنية للطالبات.</a:t>
                      </a:r>
                      <a:endParaRPr lang="en-US" sz="1100" b="1" dirty="0"/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/>
                        <a:t>- تنمية اكتساب العادات </a:t>
                      </a:r>
                      <a:r>
                        <a:rPr lang="ar-SA" sz="1100" b="1" dirty="0" err="1"/>
                        <a:t>السليمة.</a:t>
                      </a:r>
                      <a:r>
                        <a:rPr lang="ar-SA" sz="1100" b="1" dirty="0"/>
                        <a:t> </a:t>
                      </a:r>
                      <a:endParaRPr lang="en-US" sz="11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11-12 </a:t>
                      </a: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/4/ </a:t>
                      </a:r>
                      <a:r>
                        <a:rPr lang="ar-SA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1435هـ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latin typeface="+mn-lt"/>
                          <a:ea typeface="Calibri"/>
                          <a:cs typeface="+mn-cs"/>
                        </a:rPr>
                        <a:t>المدينة الجامعية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latin typeface="+mn-lt"/>
                          <a:ea typeface="Calibri"/>
                          <a:cs typeface="+mn-cs"/>
                        </a:rPr>
                        <a:t>من:</a:t>
                      </a:r>
                      <a:r>
                        <a:rPr lang="ar-SA" sz="1200" b="1" baseline="0" dirty="0" smtClean="0"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ar-SA" sz="1200" b="1" baseline="0" dirty="0" err="1" smtClean="0">
                          <a:latin typeface="+mn-lt"/>
                          <a:ea typeface="Calibri"/>
                          <a:cs typeface="+mn-cs"/>
                        </a:rPr>
                        <a:t>10ص</a:t>
                      </a:r>
                      <a:r>
                        <a:rPr lang="ar-SA" sz="1200" b="1" baseline="0" dirty="0" smtClean="0">
                          <a:latin typeface="+mn-lt"/>
                          <a:ea typeface="Calibri"/>
                          <a:cs typeface="+mn-cs"/>
                        </a:rPr>
                        <a:t>-</a:t>
                      </a:r>
                      <a:r>
                        <a:rPr lang="ar-SA" sz="1200" b="1" baseline="0" dirty="0" err="1" smtClean="0">
                          <a:latin typeface="+mn-lt"/>
                          <a:ea typeface="Calibri"/>
                          <a:cs typeface="+mn-cs"/>
                        </a:rPr>
                        <a:t>12ض</a:t>
                      </a:r>
                      <a:endParaRPr lang="en-US" sz="1200" b="1" dirty="0" smtClean="0"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998" marR="41998" marT="0" marB="0"/>
                </a:tc>
              </a:tr>
            </a:tbl>
          </a:graphicData>
        </a:graphic>
      </p:graphicFrame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2060848" y="63053"/>
            <a:ext cx="47971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SA" b="1" i="1" dirty="0"/>
              <a:t>عمادة شؤون الطلاب بأقسام </a:t>
            </a:r>
            <a:r>
              <a:rPr lang="ar-SA" b="1" i="1" dirty="0" smtClean="0"/>
              <a:t>الطالبات </a:t>
            </a:r>
          </a:p>
          <a:p>
            <a:r>
              <a:rPr lang="ar-SA" b="1" i="1" dirty="0" smtClean="0"/>
              <a:t>          وحدة </a:t>
            </a:r>
            <a:r>
              <a:rPr lang="ar-SA" b="1" i="1" dirty="0"/>
              <a:t>التوجيه و الارشاد</a:t>
            </a:r>
            <a:r>
              <a:rPr lang="ar-SA" b="1" dirty="0"/>
              <a:t> </a:t>
            </a:r>
            <a:endParaRPr lang="ar-SA" dirty="0"/>
          </a:p>
        </p:txBody>
      </p:sp>
      <p:pic>
        <p:nvPicPr>
          <p:cNvPr id="23581" name="صورة 7" descr="http://www.kfu.edu.sa/ar/Deans/Library/PublishingImages/logo/logo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764704" cy="787255"/>
          </a:xfrm>
          <a:prstGeom prst="rect">
            <a:avLst/>
          </a:prstGeom>
          <a:noFill/>
        </p:spPr>
      </p:pic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-2115616" y="826279"/>
            <a:ext cx="113772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3675" algn="r"/>
              </a:tabLst>
            </a:pPr>
            <a:r>
              <a:rPr kumimoji="0" lang="ar-SA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برنامج الدورات التدريبية و ورش العمل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476672" y="6444208"/>
            <a:ext cx="5688632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r"/>
              </a:tabLst>
            </a:pP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r"/>
              </a:tabLst>
            </a:pPr>
            <a:r>
              <a:rPr kumimoji="0" lang="ar-SA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pyrus" pitchFamily="66" charset="0"/>
                <a:ea typeface="Calibri" pitchFamily="34" charset="0"/>
                <a:cs typeface="PT Bold Stars" pitchFamily="2" charset="-78"/>
              </a:rPr>
              <a:t>شهادات حضور للدورات و ورش العمل</a:t>
            </a:r>
            <a:endParaRPr kumimoji="0" lang="en-US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apyrus" pitchFamily="66" charset="0"/>
              <a:cs typeface="PT Bold Stars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r"/>
              </a:tabLst>
            </a:pPr>
            <a:endParaRPr kumimoji="0" lang="ar-SA" sz="1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r"/>
              </a:tabLst>
            </a:pP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للتسجيل و المشاركة: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r"/>
              </a:tabLst>
            </a:pP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وحدة التوجيه و الارشاد بعمادة شؤون الطلاب بأقسام الطالبات مبنى 29 مكتب 1023- مباشر </a:t>
            </a:r>
            <a:r>
              <a:rPr kumimoji="0" lang="ar-SA" sz="1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0135898949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ar-SA" sz="1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1646  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r"/>
              </a:tabLst>
            </a:pP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المدينة </a:t>
            </a:r>
            <a:r>
              <a:rPr kumimoji="0" lang="ar-SA" sz="1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الجامعية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– كلية </a:t>
            </a:r>
            <a:r>
              <a:rPr kumimoji="0" lang="ar-SA" sz="1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التربية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– مكتب </a:t>
            </a:r>
            <a:r>
              <a:rPr kumimoji="0" lang="ar-SA" sz="17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1010 </a:t>
            </a:r>
            <a:r>
              <a:rPr kumimoji="0" lang="ar-SA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– مباشر 0135898950</a:t>
            </a:r>
            <a:endParaRPr kumimoji="0" lang="ar-SA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F8D0372DB810429481EF33A6C3E105" ma:contentTypeVersion="1" ma:contentTypeDescription="Create a new document." ma:contentTypeScope="" ma:versionID="7e7f0fce0492f24c11fb4488d116d75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2A81C5-B75B-45FA-8C2A-45FC712C0F8A}"/>
</file>

<file path=customXml/itemProps2.xml><?xml version="1.0" encoding="utf-8"?>
<ds:datastoreItem xmlns:ds="http://schemas.openxmlformats.org/officeDocument/2006/customXml" ds:itemID="{A924D6EE-E4D6-43A2-AFCB-5695F96B7E94}"/>
</file>

<file path=customXml/itemProps3.xml><?xml version="1.0" encoding="utf-8"?>
<ds:datastoreItem xmlns:ds="http://schemas.openxmlformats.org/officeDocument/2006/customXml" ds:itemID="{F46B8C2C-386D-40BC-8290-5D8D0639204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267</Words>
  <Application>Microsoft Office PowerPoint</Application>
  <PresentationFormat>عرض على الشاشة (3:4)‏</PresentationFormat>
  <Paragraphs>65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oalobaid</dc:creator>
  <cp:lastModifiedBy>oalobaid</cp:lastModifiedBy>
  <cp:revision>19</cp:revision>
  <dcterms:created xsi:type="dcterms:W3CDTF">2013-12-31T07:03:22Z</dcterms:created>
  <dcterms:modified xsi:type="dcterms:W3CDTF">2014-01-05T09:35:10Z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0x010100A3F8D0372DB810429481EF33A6C3E105</vt:lpwstr>
  </property>
  <property fmtid="{D5CDD505-2E9C-101B-9397-08002B2CF9AE}" pid="3" name="TemplateUrl">
    <vt:lpwstr/>
  </property>
  <property fmtid="{D5CDD505-2E9C-101B-9397-08002B2CF9AE}" pid="4" name="Order">
    <vt:r8>6100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